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1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9DA0-095A-45AC-8C51-BF76CB6DEF77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7765-D375-4C8F-9D3D-FFFE0E5CD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918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9DA0-095A-45AC-8C51-BF76CB6DEF77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7765-D375-4C8F-9D3D-FFFE0E5CD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554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9DA0-095A-45AC-8C51-BF76CB6DEF77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7765-D375-4C8F-9D3D-FFFE0E5CD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608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9DA0-095A-45AC-8C51-BF76CB6DEF77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7765-D375-4C8F-9D3D-FFFE0E5CD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807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9DA0-095A-45AC-8C51-BF76CB6DEF77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7765-D375-4C8F-9D3D-FFFE0E5CD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920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9DA0-095A-45AC-8C51-BF76CB6DEF77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7765-D375-4C8F-9D3D-FFFE0E5CD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161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9DA0-095A-45AC-8C51-BF76CB6DEF77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7765-D375-4C8F-9D3D-FFFE0E5CD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785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9DA0-095A-45AC-8C51-BF76CB6DEF77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7765-D375-4C8F-9D3D-FFFE0E5CD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572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9DA0-095A-45AC-8C51-BF76CB6DEF77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7765-D375-4C8F-9D3D-FFFE0E5CD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413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9DA0-095A-45AC-8C51-BF76CB6DEF77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7765-D375-4C8F-9D3D-FFFE0E5CD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322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9DA0-095A-45AC-8C51-BF76CB6DEF77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7765-D375-4C8F-9D3D-FFFE0E5CD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583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A9DA0-095A-45AC-8C51-BF76CB6DEF77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C7765-D375-4C8F-9D3D-FFFE0E5CD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052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200" b="1" dirty="0" err="1" smtClean="0"/>
              <a:t>OpenTRV</a:t>
            </a:r>
            <a:r>
              <a:rPr lang="en-GB" sz="3200" b="1" dirty="0" smtClean="0"/>
              <a:t> Topology</a:t>
            </a:r>
            <a:endParaRPr lang="en-GB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68949" y="5759827"/>
            <a:ext cx="2223052" cy="611155"/>
          </a:xfrm>
        </p:spPr>
        <p:txBody>
          <a:bodyPr>
            <a:noAutofit/>
          </a:bodyPr>
          <a:lstStyle/>
          <a:p>
            <a:pPr algn="r"/>
            <a:r>
              <a:rPr lang="en-GB" sz="1600" dirty="0" smtClean="0"/>
              <a:t>Anthony O’Dowd</a:t>
            </a:r>
          </a:p>
          <a:p>
            <a:pPr algn="r"/>
            <a:r>
              <a:rPr lang="en-GB" sz="1600" dirty="0" smtClean="0"/>
              <a:t>CTO Europe Team</a:t>
            </a:r>
          </a:p>
          <a:p>
            <a:pPr algn="r"/>
            <a:r>
              <a:rPr lang="en-GB" sz="1600" dirty="0" smtClean="0"/>
              <a:t>odowda@uk.ibm.com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71536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9330" y="5558673"/>
            <a:ext cx="11907079" cy="652763"/>
          </a:xfrm>
          <a:prstGeom prst="rect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Rounded Rectangle 98"/>
          <p:cNvSpPr/>
          <p:nvPr/>
        </p:nvSpPr>
        <p:spPr>
          <a:xfrm>
            <a:off x="2451411" y="2405805"/>
            <a:ext cx="1202530" cy="6531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LoRA</a:t>
            </a:r>
            <a:r>
              <a:rPr lang="en-GB" dirty="0" smtClean="0"/>
              <a:t> gateway</a:t>
            </a:r>
            <a:endParaRPr lang="en-GB" dirty="0"/>
          </a:p>
        </p:txBody>
      </p:sp>
      <p:sp>
        <p:nvSpPr>
          <p:cNvPr id="3" name="Rounded Rectangle 2"/>
          <p:cNvSpPr/>
          <p:nvPr/>
        </p:nvSpPr>
        <p:spPr>
          <a:xfrm>
            <a:off x="322476" y="2219939"/>
            <a:ext cx="1202530" cy="653143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2">
                    <a:lumMod val="75000"/>
                  </a:schemeClr>
                </a:solidFill>
              </a:rPr>
              <a:t>Sensor</a:t>
            </a:r>
            <a:endParaRPr lang="en-GB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146899" y="2527231"/>
            <a:ext cx="1202530" cy="6531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Server</a:t>
            </a:r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5690141" y="2520392"/>
            <a:ext cx="1202530" cy="6531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Data Store</a:t>
            </a:r>
            <a:endParaRPr lang="en-GB" dirty="0"/>
          </a:p>
        </p:txBody>
      </p:sp>
      <p:sp>
        <p:nvSpPr>
          <p:cNvPr id="9" name="Rounded Rectangle 8"/>
          <p:cNvSpPr/>
          <p:nvPr/>
        </p:nvSpPr>
        <p:spPr>
          <a:xfrm>
            <a:off x="2603657" y="2528662"/>
            <a:ext cx="1202530" cy="6531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Network gateway</a:t>
            </a:r>
            <a:endParaRPr lang="en-GB" dirty="0"/>
          </a:p>
        </p:txBody>
      </p:sp>
      <p:cxnSp>
        <p:nvCxnSpPr>
          <p:cNvPr id="27" name="Straight Arrow Connector 26"/>
          <p:cNvCxnSpPr>
            <a:stCxn id="9" idx="3"/>
            <a:endCxn id="7" idx="1"/>
          </p:cNvCxnSpPr>
          <p:nvPr/>
        </p:nvCxnSpPr>
        <p:spPr>
          <a:xfrm flipV="1">
            <a:off x="3806187" y="2853803"/>
            <a:ext cx="340712" cy="1431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7" idx="3"/>
            <a:endCxn id="8" idx="1"/>
          </p:cNvCxnSpPr>
          <p:nvPr/>
        </p:nvCxnSpPr>
        <p:spPr>
          <a:xfrm flipV="1">
            <a:off x="5349429" y="2846964"/>
            <a:ext cx="340712" cy="6839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8998868" y="5700390"/>
            <a:ext cx="1110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92D050"/>
                </a:solidFill>
              </a:rPr>
              <a:t>Distribute</a:t>
            </a:r>
            <a:endParaRPr lang="en-GB" dirty="0">
              <a:solidFill>
                <a:srgbClr val="92D05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0717459" y="5700390"/>
            <a:ext cx="106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Consume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09" name="Rounded Rectangle 108"/>
          <p:cNvSpPr/>
          <p:nvPr/>
        </p:nvSpPr>
        <p:spPr>
          <a:xfrm>
            <a:off x="10842780" y="3473950"/>
            <a:ext cx="978411" cy="70361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bg1"/>
                </a:solidFill>
              </a:rPr>
              <a:t>Applications</a:t>
            </a: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112" name="Rounded Rectangle 111"/>
          <p:cNvSpPr/>
          <p:nvPr/>
        </p:nvSpPr>
        <p:spPr>
          <a:xfrm>
            <a:off x="10842780" y="4440144"/>
            <a:ext cx="978411" cy="70361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bg1"/>
                </a:solidFill>
              </a:rPr>
              <a:t>Bulk Query</a:t>
            </a: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63" name="Title 1"/>
          <p:cNvSpPr>
            <a:spLocks noGrp="1"/>
          </p:cNvSpPr>
          <p:nvPr>
            <p:ph type="title"/>
          </p:nvPr>
        </p:nvSpPr>
        <p:spPr>
          <a:xfrm>
            <a:off x="777149" y="-9482"/>
            <a:ext cx="10515600" cy="735887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Collecting and distributing </a:t>
            </a:r>
            <a:r>
              <a:rPr lang="en-GB" sz="3600" b="1" dirty="0" err="1" smtClean="0"/>
              <a:t>OpenTRV</a:t>
            </a:r>
            <a:r>
              <a:rPr lang="en-GB" sz="3600" b="1" dirty="0" smtClean="0"/>
              <a:t> data</a:t>
            </a:r>
            <a:endParaRPr lang="en-GB" sz="3600" b="1" dirty="0"/>
          </a:p>
        </p:txBody>
      </p:sp>
      <p:sp>
        <p:nvSpPr>
          <p:cNvPr id="67" name="Rounded Rectangle 66"/>
          <p:cNvSpPr/>
          <p:nvPr/>
        </p:nvSpPr>
        <p:spPr>
          <a:xfrm>
            <a:off x="474876" y="2372339"/>
            <a:ext cx="1202530" cy="653143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2">
                    <a:lumMod val="75000"/>
                  </a:schemeClr>
                </a:solidFill>
              </a:rPr>
              <a:t>Sensor</a:t>
            </a:r>
            <a:endParaRPr lang="en-GB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627276" y="2524739"/>
            <a:ext cx="1202530" cy="653143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2">
                    <a:lumMod val="75000"/>
                  </a:schemeClr>
                </a:solidFill>
              </a:rPr>
              <a:t>Sensors</a:t>
            </a:r>
            <a:endParaRPr lang="en-GB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7233383" y="2519645"/>
            <a:ext cx="1202530" cy="6531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API </a:t>
            </a:r>
            <a:r>
              <a:rPr lang="en-GB" sz="1400" dirty="0" smtClean="0"/>
              <a:t>Distribution (incl. push)</a:t>
            </a:r>
            <a:endParaRPr lang="en-GB" sz="1400" dirty="0"/>
          </a:p>
        </p:txBody>
      </p:sp>
      <p:cxnSp>
        <p:nvCxnSpPr>
          <p:cNvPr id="91" name="Straight Arrow Connector 90"/>
          <p:cNvCxnSpPr>
            <a:stCxn id="8" idx="3"/>
            <a:endCxn id="90" idx="1"/>
          </p:cNvCxnSpPr>
          <p:nvPr/>
        </p:nvCxnSpPr>
        <p:spPr>
          <a:xfrm flipV="1">
            <a:off x="6892671" y="2846217"/>
            <a:ext cx="340712" cy="747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ounded Rectangle 112"/>
          <p:cNvSpPr/>
          <p:nvPr/>
        </p:nvSpPr>
        <p:spPr>
          <a:xfrm>
            <a:off x="8954025" y="1566796"/>
            <a:ext cx="1202530" cy="65314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Twitter</a:t>
            </a:r>
            <a:endParaRPr lang="en-GB" dirty="0"/>
          </a:p>
        </p:txBody>
      </p:sp>
      <p:sp>
        <p:nvSpPr>
          <p:cNvPr id="114" name="Rounded Rectangle 113"/>
          <p:cNvSpPr/>
          <p:nvPr/>
        </p:nvSpPr>
        <p:spPr>
          <a:xfrm>
            <a:off x="8954025" y="2532990"/>
            <a:ext cx="1202530" cy="65314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TfL</a:t>
            </a:r>
            <a:endParaRPr lang="en-GB" dirty="0"/>
          </a:p>
        </p:txBody>
      </p:sp>
      <p:sp>
        <p:nvSpPr>
          <p:cNvPr id="115" name="Rounded Rectangle 114"/>
          <p:cNvSpPr/>
          <p:nvPr/>
        </p:nvSpPr>
        <p:spPr>
          <a:xfrm>
            <a:off x="8953074" y="3499184"/>
            <a:ext cx="1202530" cy="65314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Bluemix</a:t>
            </a:r>
            <a:endParaRPr lang="en-GB" dirty="0"/>
          </a:p>
        </p:txBody>
      </p:sp>
      <p:sp>
        <p:nvSpPr>
          <p:cNvPr id="116" name="Rounded Rectangle 115"/>
          <p:cNvSpPr/>
          <p:nvPr/>
        </p:nvSpPr>
        <p:spPr>
          <a:xfrm>
            <a:off x="8953074" y="4465378"/>
            <a:ext cx="1202530" cy="65314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Party</a:t>
            </a:r>
            <a:endParaRPr lang="en-GB" dirty="0"/>
          </a:p>
        </p:txBody>
      </p:sp>
      <p:sp>
        <p:nvSpPr>
          <p:cNvPr id="119" name="TextBox 118"/>
          <p:cNvSpPr txBox="1"/>
          <p:nvPr/>
        </p:nvSpPr>
        <p:spPr>
          <a:xfrm>
            <a:off x="5008526" y="5700390"/>
            <a:ext cx="1034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00B0F0"/>
                </a:solidFill>
              </a:rPr>
              <a:t>Integrate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701788" y="5700390"/>
            <a:ext cx="7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FFC000"/>
                </a:solidFill>
              </a:rPr>
              <a:t>Sense</a:t>
            </a:r>
            <a:endParaRPr lang="en-GB" dirty="0">
              <a:solidFill>
                <a:srgbClr val="FFC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514326" y="1337206"/>
            <a:ext cx="1891" cy="281512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838954" y="4305165"/>
            <a:ext cx="1361661" cy="18183"/>
          </a:xfrm>
          <a:prstGeom prst="line">
            <a:avLst/>
          </a:prstGeom>
          <a:ln>
            <a:prstDash val="dash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169367" y="4292145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cloud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16" name="Folded Corner 15"/>
          <p:cNvSpPr/>
          <p:nvPr/>
        </p:nvSpPr>
        <p:spPr>
          <a:xfrm>
            <a:off x="4064450" y="1659433"/>
            <a:ext cx="1367427" cy="659937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bg2">
                    <a:lumMod val="75000"/>
                  </a:schemeClr>
                </a:solidFill>
              </a:rPr>
              <a:t>Optionally distribute at Server (e.g. prototype)</a:t>
            </a:r>
            <a:endParaRPr lang="en-GB" sz="11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9" name="Folded Corner 38"/>
          <p:cNvSpPr/>
          <p:nvPr/>
        </p:nvSpPr>
        <p:spPr>
          <a:xfrm>
            <a:off x="7385630" y="3411996"/>
            <a:ext cx="983205" cy="659937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bg2">
                    <a:lumMod val="75000"/>
                  </a:schemeClr>
                </a:solidFill>
              </a:rPr>
              <a:t>Working assumption is </a:t>
            </a:r>
            <a:r>
              <a:rPr lang="en-GB" sz="1100" dirty="0" err="1" smtClean="0">
                <a:solidFill>
                  <a:schemeClr val="bg2">
                    <a:lumMod val="75000"/>
                  </a:schemeClr>
                </a:solidFill>
              </a:rPr>
              <a:t>TransportAPI</a:t>
            </a:r>
            <a:endParaRPr lang="en-GB" sz="11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0" name="Folded Corner 39"/>
          <p:cNvSpPr/>
          <p:nvPr/>
        </p:nvSpPr>
        <p:spPr>
          <a:xfrm>
            <a:off x="694201" y="3375824"/>
            <a:ext cx="983205" cy="659937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bg2">
                    <a:lumMod val="75000"/>
                  </a:schemeClr>
                </a:solidFill>
              </a:rPr>
              <a:t>GSM/</a:t>
            </a:r>
            <a:r>
              <a:rPr lang="en-GB" sz="1100" dirty="0" err="1" smtClean="0">
                <a:solidFill>
                  <a:schemeClr val="bg2">
                    <a:lumMod val="75000"/>
                  </a:schemeClr>
                </a:solidFill>
              </a:rPr>
              <a:t>LoRa</a:t>
            </a:r>
            <a:r>
              <a:rPr lang="en-GB" sz="1100" dirty="0" smtClean="0">
                <a:solidFill>
                  <a:schemeClr val="bg2">
                    <a:lumMod val="75000"/>
                  </a:schemeClr>
                </a:solidFill>
              </a:rPr>
              <a:t> (Microchip motes)</a:t>
            </a:r>
            <a:endParaRPr lang="en-GB" sz="11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1" name="Folded Corner 40"/>
          <p:cNvSpPr/>
          <p:nvPr/>
        </p:nvSpPr>
        <p:spPr>
          <a:xfrm>
            <a:off x="4606301" y="3410794"/>
            <a:ext cx="1839155" cy="659937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bg2">
                    <a:lumMod val="75000"/>
                  </a:schemeClr>
                </a:solidFill>
              </a:rPr>
              <a:t>Current discussions suggest balance is physical server with cloud data store</a:t>
            </a:r>
            <a:endParaRPr lang="en-GB" sz="11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4" name="Folded Corner 43"/>
          <p:cNvSpPr/>
          <p:nvPr/>
        </p:nvSpPr>
        <p:spPr>
          <a:xfrm>
            <a:off x="2400722" y="3396148"/>
            <a:ext cx="1746177" cy="659937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err="1" smtClean="0">
                <a:solidFill>
                  <a:schemeClr val="bg2">
                    <a:lumMod val="75000"/>
                  </a:schemeClr>
                </a:solidFill>
              </a:rPr>
              <a:t>Kerlink</a:t>
            </a:r>
            <a:r>
              <a:rPr lang="en-GB" sz="1100" dirty="0" smtClean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en-GB" sz="1100" dirty="0" err="1" smtClean="0">
                <a:solidFill>
                  <a:schemeClr val="bg2">
                    <a:lumMod val="75000"/>
                  </a:schemeClr>
                </a:solidFill>
              </a:rPr>
              <a:t>multitech</a:t>
            </a:r>
            <a:r>
              <a:rPr lang="en-GB" sz="1100" dirty="0" smtClean="0">
                <a:solidFill>
                  <a:schemeClr val="bg2">
                    <a:lumMod val="75000"/>
                  </a:schemeClr>
                </a:solidFill>
              </a:rPr>
              <a:t> physical gateways,  (IBM LRSC?)</a:t>
            </a:r>
            <a:endParaRPr lang="en-GB" sz="11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7" name="Folded Corner 46"/>
          <p:cNvSpPr/>
          <p:nvPr/>
        </p:nvSpPr>
        <p:spPr>
          <a:xfrm>
            <a:off x="5759838" y="1664334"/>
            <a:ext cx="2479701" cy="659937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bg2">
                    <a:lumMod val="75000"/>
                  </a:schemeClr>
                </a:solidFill>
              </a:rPr>
              <a:t>Objective is to harden data quickly in Cloud for downstream processing</a:t>
            </a:r>
            <a:endParaRPr lang="en-GB" sz="11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4" name="Folded Corner 33"/>
          <p:cNvSpPr/>
          <p:nvPr/>
        </p:nvSpPr>
        <p:spPr>
          <a:xfrm>
            <a:off x="9841522" y="791791"/>
            <a:ext cx="1737768" cy="659937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bg2">
                    <a:lumMod val="75000"/>
                  </a:schemeClr>
                </a:solidFill>
              </a:rPr>
              <a:t>Distributors can pull data from API or have it pushed to them</a:t>
            </a:r>
            <a:endParaRPr lang="en-GB" sz="11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49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105</Words>
  <Application>Microsoft Office PowerPoint</Application>
  <PresentationFormat>Widescreen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OpenTRV Topology</vt:lpstr>
      <vt:lpstr>Collecting and distributing OpenTRV data</vt:lpstr>
    </vt:vector>
  </TitlesOfParts>
  <Company>IBM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API Management Topology at RMG</dc:title>
  <dc:creator>Anthony O'Dowd</dc:creator>
  <cp:lastModifiedBy>Anthony O'Dowd</cp:lastModifiedBy>
  <cp:revision>38</cp:revision>
  <dcterms:created xsi:type="dcterms:W3CDTF">2015-06-02T08:20:32Z</dcterms:created>
  <dcterms:modified xsi:type="dcterms:W3CDTF">2015-07-01T07:27:55Z</dcterms:modified>
</cp:coreProperties>
</file>